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55"/>
  </p:notesMasterIdLst>
  <p:sldIdLst>
    <p:sldId id="256" r:id="rId2"/>
    <p:sldId id="316" r:id="rId3"/>
    <p:sldId id="317" r:id="rId4"/>
    <p:sldId id="318" r:id="rId5"/>
    <p:sldId id="257" r:id="rId6"/>
    <p:sldId id="258" r:id="rId7"/>
    <p:sldId id="259" r:id="rId8"/>
    <p:sldId id="261" r:id="rId9"/>
    <p:sldId id="264" r:id="rId10"/>
    <p:sldId id="273" r:id="rId11"/>
    <p:sldId id="268" r:id="rId12"/>
    <p:sldId id="320" r:id="rId13"/>
    <p:sldId id="262" r:id="rId14"/>
    <p:sldId id="263" r:id="rId15"/>
    <p:sldId id="281" r:id="rId16"/>
    <p:sldId id="283" r:id="rId17"/>
    <p:sldId id="284" r:id="rId18"/>
    <p:sldId id="321" r:id="rId19"/>
    <p:sldId id="285" r:id="rId20"/>
    <p:sldId id="287" r:id="rId21"/>
    <p:sldId id="289" r:id="rId22"/>
    <p:sldId id="322" r:id="rId23"/>
    <p:sldId id="314" r:id="rId24"/>
    <p:sldId id="282" r:id="rId25"/>
    <p:sldId id="315" r:id="rId26"/>
    <p:sldId id="324" r:id="rId27"/>
    <p:sldId id="260" r:id="rId28"/>
    <p:sldId id="308" r:id="rId29"/>
    <p:sldId id="309" r:id="rId30"/>
    <p:sldId id="310" r:id="rId31"/>
    <p:sldId id="311" r:id="rId32"/>
    <p:sldId id="312" r:id="rId33"/>
    <p:sldId id="313" r:id="rId34"/>
    <p:sldId id="323" r:id="rId35"/>
    <p:sldId id="274" r:id="rId36"/>
    <p:sldId id="271" r:id="rId37"/>
    <p:sldId id="277" r:id="rId38"/>
    <p:sldId id="278" r:id="rId39"/>
    <p:sldId id="280" r:id="rId40"/>
    <p:sldId id="286" r:id="rId41"/>
    <p:sldId id="294" r:id="rId42"/>
    <p:sldId id="325" r:id="rId43"/>
    <p:sldId id="299" r:id="rId44"/>
    <p:sldId id="300" r:id="rId45"/>
    <p:sldId id="301" r:id="rId46"/>
    <p:sldId id="302" r:id="rId47"/>
    <p:sldId id="303" r:id="rId48"/>
    <p:sldId id="330" r:id="rId49"/>
    <p:sldId id="328" r:id="rId50"/>
    <p:sldId id="329" r:id="rId51"/>
    <p:sldId id="331" r:id="rId52"/>
    <p:sldId id="326" r:id="rId53"/>
    <p:sldId id="327" r:id="rId54"/>
  </p:sldIdLst>
  <p:sldSz cx="12192000" cy="6858000"/>
  <p:notesSz cx="6858000" cy="9144000"/>
  <p:photoAlbum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16" autoAdjust="0"/>
    <p:restoredTop sz="94660"/>
  </p:normalViewPr>
  <p:slideViewPr>
    <p:cSldViewPr snapToGrid="0">
      <p:cViewPr varScale="1">
        <p:scale>
          <a:sx n="70" d="100"/>
          <a:sy n="70" d="100"/>
        </p:scale>
        <p:origin x="6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69E243-9183-43DB-A4C8-CC6726BB9D1B}" type="datetimeFigureOut">
              <a:rPr lang="zh-TW" altLang="en-US" smtClean="0"/>
              <a:t>2014/1/18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69A0E-A05D-40D5-BDDA-448B7614D8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6022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69A0E-A05D-40D5-BDDA-448B7614D864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6790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AB63-0800-47E2-AC66-676D3A63EA9E}" type="datetimeFigureOut">
              <a:rPr lang="zh-TW" altLang="en-US" smtClean="0"/>
              <a:t>2014/1/18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BCAE2-22C5-4F49-B635-54B02C28685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528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AB63-0800-47E2-AC66-676D3A63EA9E}" type="datetimeFigureOut">
              <a:rPr lang="zh-TW" altLang="en-US" smtClean="0"/>
              <a:t>2014/1/18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BCAE2-22C5-4F49-B635-54B02C2868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5188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AB63-0800-47E2-AC66-676D3A63EA9E}" type="datetimeFigureOut">
              <a:rPr lang="zh-TW" altLang="en-US" smtClean="0"/>
              <a:t>2014/1/18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BCAE2-22C5-4F49-B635-54B02C2868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6396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AB63-0800-47E2-AC66-676D3A63EA9E}" type="datetimeFigureOut">
              <a:rPr lang="zh-TW" altLang="en-US" smtClean="0"/>
              <a:t>2014/1/18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BCAE2-22C5-4F49-B635-54B02C28685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055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AB63-0800-47E2-AC66-676D3A63EA9E}" type="datetimeFigureOut">
              <a:rPr lang="zh-TW" altLang="en-US" smtClean="0"/>
              <a:t>2014/1/18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BCAE2-22C5-4F49-B635-54B02C2868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6867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AB63-0800-47E2-AC66-676D3A63EA9E}" type="datetimeFigureOut">
              <a:rPr lang="zh-TW" altLang="en-US" smtClean="0"/>
              <a:t>2014/1/18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BCAE2-22C5-4F49-B635-54B02C28685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7078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AB63-0800-47E2-AC66-676D3A63EA9E}" type="datetimeFigureOut">
              <a:rPr lang="zh-TW" altLang="en-US" smtClean="0"/>
              <a:t>2014/1/18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BCAE2-22C5-4F49-B635-54B02C2868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8947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AB63-0800-47E2-AC66-676D3A63EA9E}" type="datetimeFigureOut">
              <a:rPr lang="zh-TW" altLang="en-US" smtClean="0"/>
              <a:t>2014/1/18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BCAE2-22C5-4F49-B635-54B02C2868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23193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AB63-0800-47E2-AC66-676D3A63EA9E}" type="datetimeFigureOut">
              <a:rPr lang="zh-TW" altLang="en-US" smtClean="0"/>
              <a:t>2014/1/18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BCAE2-22C5-4F49-B635-54B02C2868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4538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AB63-0800-47E2-AC66-676D3A63EA9E}" type="datetimeFigureOut">
              <a:rPr lang="zh-TW" altLang="en-US" smtClean="0"/>
              <a:t>2014/1/18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BCAE2-22C5-4F49-B635-54B02C2868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9697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AB63-0800-47E2-AC66-676D3A63EA9E}" type="datetimeFigureOut">
              <a:rPr lang="zh-TW" altLang="en-US" smtClean="0"/>
              <a:t>2014/1/18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BCAE2-22C5-4F49-B635-54B02C2868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6976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AB63-0800-47E2-AC66-676D3A63EA9E}" type="datetimeFigureOut">
              <a:rPr lang="zh-TW" altLang="en-US" smtClean="0"/>
              <a:t>2014/1/18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BCAE2-22C5-4F49-B635-54B02C2868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4004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AB63-0800-47E2-AC66-676D3A63EA9E}" type="datetimeFigureOut">
              <a:rPr lang="zh-TW" altLang="en-US" smtClean="0"/>
              <a:t>2014/1/18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BCAE2-22C5-4F49-B635-54B02C2868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5914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AB63-0800-47E2-AC66-676D3A63EA9E}" type="datetimeFigureOut">
              <a:rPr lang="zh-TW" altLang="en-US" smtClean="0"/>
              <a:t>2014/1/18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BCAE2-22C5-4F49-B635-54B02C2868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8850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AB63-0800-47E2-AC66-676D3A63EA9E}" type="datetimeFigureOut">
              <a:rPr lang="zh-TW" altLang="en-US" smtClean="0"/>
              <a:t>2014/1/18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BCAE2-22C5-4F49-B635-54B02C2868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660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AB63-0800-47E2-AC66-676D3A63EA9E}" type="datetimeFigureOut">
              <a:rPr lang="zh-TW" altLang="en-US" smtClean="0"/>
              <a:t>2014/1/18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BCAE2-22C5-4F49-B635-54B02C2868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017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AB63-0800-47E2-AC66-676D3A63EA9E}" type="datetimeFigureOut">
              <a:rPr lang="zh-TW" altLang="en-US" smtClean="0"/>
              <a:t>2014/1/18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BCAE2-22C5-4F49-B635-54B02C2868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8657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816AB63-0800-47E2-AC66-676D3A63EA9E}" type="datetimeFigureOut">
              <a:rPr lang="zh-TW" altLang="en-US" smtClean="0"/>
              <a:t>2014/1/18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7CBCAE2-22C5-4F49-B635-54B02C2868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99598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zh.wikipedia.org/wiki/%E6%95%99%E8%82%B2%E9%83%A8%E9%AB%94%E8%82%B2%E7%BD%B2" TargetMode="External"/><Relationship Id="rId3" Type="http://schemas.openxmlformats.org/officeDocument/2006/relationships/hyperlink" Target="http://zh.wikipedia.org/wiki/%E5%91%B3%E5%85%A8%E9%BE%8D" TargetMode="External"/><Relationship Id="rId7" Type="http://schemas.openxmlformats.org/officeDocument/2006/relationships/hyperlink" Target="http://zh.wikipedia.org/wiki/12%E6%9C%8818%E6%97%A5" TargetMode="External"/><Relationship Id="rId2" Type="http://schemas.openxmlformats.org/officeDocument/2006/relationships/hyperlink" Target="http://zh.wikipedia.org/wiki/%E9%AB%98%E9%9B%84%E5%B8%8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h.wikipedia.org/wiki/2013%E5%B9%B4" TargetMode="External"/><Relationship Id="rId5" Type="http://schemas.openxmlformats.org/officeDocument/2006/relationships/hyperlink" Target="http://zh.wikipedia.org/wiki/%E4%B8%AD%E8%8F%AF%E8%81%B7%E6%A3%92" TargetMode="External"/><Relationship Id="rId4" Type="http://schemas.openxmlformats.org/officeDocument/2006/relationships/hyperlink" Target="http://zh.wikipedia.org/wiki/%E7%BE%A9%E5%A4%A7%E7%8A%80%E7%89%9B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棒球魔術師</a:t>
            </a:r>
            <a:r>
              <a:rPr lang="en-US" altLang="zh-TW" dirty="0" smtClean="0"/>
              <a:t>—</a:t>
            </a:r>
            <a:r>
              <a:rPr lang="zh-TW" altLang="en-US" dirty="0" smtClean="0"/>
              <a:t>徐生明總教練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rgbClr val="FF0000"/>
                </a:solidFill>
              </a:rPr>
              <a:t>2014</a:t>
            </a:r>
            <a:r>
              <a:rPr lang="zh-TW" altLang="en-US" sz="2800" dirty="0" smtClean="0">
                <a:solidFill>
                  <a:srgbClr val="FF0000"/>
                </a:solidFill>
              </a:rPr>
              <a:t>網界博覽會「地方人物領袖」類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125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014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6954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013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0621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/>
              <a:t>人物採訪</a:t>
            </a:r>
            <a:r>
              <a:rPr lang="en-US" altLang="zh-TW" sz="4800" dirty="0" smtClean="0"/>
              <a:t>—</a:t>
            </a:r>
            <a:r>
              <a:rPr lang="zh-TW" altLang="en-US" sz="4800" dirty="0" smtClean="0"/>
              <a:t>徐師母謝榮瑤女士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20156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012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1117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012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2631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015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4035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015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0692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015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6342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 smtClean="0"/>
              <a:t>人物採訪</a:t>
            </a:r>
            <a:r>
              <a:rPr lang="en-US" altLang="zh-TW" sz="4400" dirty="0" smtClean="0"/>
              <a:t>—</a:t>
            </a:r>
            <a:r>
              <a:rPr lang="zh-TW" altLang="en-US" sz="4400" dirty="0" smtClean="0"/>
              <a:t>好友古錦松教授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86714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016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678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/>
              <a:t>研究源起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4212" y="685800"/>
            <a:ext cx="10204182" cy="4012809"/>
          </a:xfrm>
        </p:spPr>
        <p:txBody>
          <a:bodyPr>
            <a:noAutofit/>
          </a:bodyPr>
          <a:lstStyle/>
          <a:p>
            <a:r>
              <a:rPr lang="zh-TW" altLang="zh-TW" sz="3200" dirty="0">
                <a:solidFill>
                  <a:schemeClr val="bg1"/>
                </a:solidFill>
              </a:rPr>
              <a:t>義大</a:t>
            </a:r>
            <a:r>
              <a:rPr lang="zh-TW" altLang="zh-TW" sz="3200" u="sng" dirty="0">
                <a:solidFill>
                  <a:schemeClr val="bg1"/>
                </a:solidFill>
              </a:rPr>
              <a:t>徐生明</a:t>
            </a:r>
            <a:r>
              <a:rPr lang="zh-TW" altLang="zh-TW" sz="3200" dirty="0">
                <a:solidFill>
                  <a:schemeClr val="bg1"/>
                </a:solidFill>
              </a:rPr>
              <a:t>總教練於</a:t>
            </a:r>
            <a:r>
              <a:rPr lang="en-US" altLang="zh-TW" sz="3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2013</a:t>
            </a:r>
            <a:r>
              <a:rPr lang="zh-TW" altLang="zh-TW" sz="3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年</a:t>
            </a:r>
            <a:r>
              <a:rPr lang="en-US" altLang="zh-TW" sz="3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zh-TW" altLang="zh-TW" sz="3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月猝逝</a:t>
            </a:r>
            <a:r>
              <a:rPr lang="zh-TW" altLang="zh-TW" sz="3200" dirty="0">
                <a:solidFill>
                  <a:schemeClr val="bg1"/>
                </a:solidFill>
              </a:rPr>
              <a:t>，留給世人無限惋惜，他遺留許多值得紀念的文物捐贈給美濃運動名人館，卻在</a:t>
            </a:r>
            <a:r>
              <a:rPr lang="en-US" altLang="zh-TW" sz="3200" dirty="0">
                <a:solidFill>
                  <a:schemeClr val="bg1"/>
                </a:solidFill>
              </a:rPr>
              <a:t>9</a:t>
            </a:r>
            <a:r>
              <a:rPr lang="zh-TW" altLang="zh-TW" sz="3200" dirty="0">
                <a:solidFill>
                  <a:schemeClr val="bg1"/>
                </a:solidFill>
              </a:rPr>
              <a:t>月被裁撤，展物由高雄市客委會暫時</a:t>
            </a:r>
            <a:r>
              <a:rPr lang="zh-TW" altLang="zh-TW" sz="3200" dirty="0" smtClean="0">
                <a:solidFill>
                  <a:schemeClr val="bg1"/>
                </a:solidFill>
              </a:rPr>
              <a:t>接管</a:t>
            </a:r>
            <a:r>
              <a:rPr lang="zh-TW" altLang="en-US" sz="3200" dirty="0" smtClean="0">
                <a:solidFill>
                  <a:schemeClr val="bg1"/>
                </a:solidFill>
              </a:rPr>
              <a:t>，我們希望</a:t>
            </a:r>
            <a:r>
              <a:rPr lang="zh-TW" alt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將徐</a:t>
            </a:r>
            <a:r>
              <a:rPr lang="zh-TW" altLang="en-US" sz="3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總</a:t>
            </a:r>
            <a:r>
              <a:rPr lang="zh-TW" altLang="zh-TW" sz="3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保留下來的文物</a:t>
            </a:r>
            <a:r>
              <a:rPr lang="zh-TW" altLang="en-US" sz="3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數位</a:t>
            </a:r>
            <a:r>
              <a:rPr lang="zh-TW" altLang="zh-TW" sz="3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化</a:t>
            </a:r>
            <a:r>
              <a:rPr lang="zh-TW" altLang="zh-TW" sz="3200" dirty="0">
                <a:solidFill>
                  <a:schemeClr val="bg1"/>
                </a:solidFill>
              </a:rPr>
              <a:t>，透過網界博覽會永久保存</a:t>
            </a:r>
            <a:endParaRPr lang="zh-TW" altLang="en-US" sz="3200" dirty="0">
              <a:solidFill>
                <a:schemeClr val="bg1"/>
              </a:solidFill>
            </a:endParaRPr>
          </a:p>
          <a:p>
            <a:r>
              <a:rPr lang="zh-TW" altLang="zh-TW" sz="3200" dirty="0" smtClean="0">
                <a:solidFill>
                  <a:schemeClr val="bg1"/>
                </a:solidFill>
              </a:rPr>
              <a:t>希望</a:t>
            </a:r>
            <a:r>
              <a:rPr lang="zh-TW" altLang="zh-TW" sz="3200" dirty="0">
                <a:solidFill>
                  <a:schemeClr val="bg1"/>
                </a:solidFill>
              </a:rPr>
              <a:t>透過</a:t>
            </a:r>
            <a:r>
              <a:rPr lang="zh-TW" altLang="zh-TW" sz="3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史料蒐集</a:t>
            </a:r>
            <a:r>
              <a:rPr lang="zh-TW" altLang="zh-TW" sz="3200" dirty="0">
                <a:solidFill>
                  <a:schemeClr val="bg1"/>
                </a:solidFill>
              </a:rPr>
              <a:t>、採訪以及</a:t>
            </a:r>
            <a:r>
              <a:rPr lang="zh-TW" altLang="zh-TW" sz="3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實地體驗</a:t>
            </a:r>
            <a:r>
              <a:rPr lang="zh-TW" altLang="zh-TW" sz="3200" dirty="0">
                <a:solidFill>
                  <a:schemeClr val="bg1"/>
                </a:solidFill>
              </a:rPr>
              <a:t>等活動，介紹高雄在地的人物領袖</a:t>
            </a:r>
            <a:r>
              <a:rPr lang="zh-TW" altLang="zh-TW" sz="3200" u="sng" dirty="0" smtClean="0">
                <a:solidFill>
                  <a:schemeClr val="bg1"/>
                </a:solidFill>
              </a:rPr>
              <a:t>徐生明</a:t>
            </a:r>
            <a:r>
              <a:rPr lang="zh-TW" altLang="en-US" sz="3200" u="sng" dirty="0" smtClean="0">
                <a:solidFill>
                  <a:schemeClr val="bg1"/>
                </a:solidFill>
              </a:rPr>
              <a:t>總</a:t>
            </a:r>
            <a:r>
              <a:rPr lang="zh-TW" altLang="zh-TW" sz="3200" dirty="0" smtClean="0">
                <a:solidFill>
                  <a:schemeClr val="bg1"/>
                </a:solidFill>
              </a:rPr>
              <a:t>教練</a:t>
            </a:r>
            <a:endParaRPr lang="en-US" altLang="zh-TW" sz="3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684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017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0335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017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53414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/>
              <a:t>人物採訪</a:t>
            </a:r>
            <a:r>
              <a:rPr lang="en-US" altLang="zh-TW" sz="4800" dirty="0" smtClean="0"/>
              <a:t>—</a:t>
            </a:r>
            <a:r>
              <a:rPr lang="zh-TW" altLang="en-US" sz="4800" dirty="0" smtClean="0"/>
              <a:t>親人、鄰居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754244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與美濃鄰居歡喜合影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8" y="0"/>
            <a:ext cx="121745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73482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015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54009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與徐爸徐媽大合影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33620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/>
              <a:t>志工服務、問卷調查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49112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012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42047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022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24449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024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8407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99806" y="4909363"/>
            <a:ext cx="8534400" cy="1507067"/>
          </a:xfrm>
        </p:spPr>
        <p:txBody>
          <a:bodyPr>
            <a:normAutofit/>
          </a:bodyPr>
          <a:lstStyle/>
          <a:p>
            <a:pPr lvl="0"/>
            <a:r>
              <a:rPr lang="zh-TW" altLang="en-US" sz="4800" dirty="0" smtClean="0"/>
              <a:t>徐生明總教練的精采一生</a:t>
            </a:r>
            <a:r>
              <a:rPr lang="en-US" altLang="zh-TW" sz="4800" dirty="0" smtClean="0"/>
              <a:t/>
            </a:r>
            <a:br>
              <a:rPr lang="en-US" altLang="zh-TW" sz="4800" dirty="0" smtClean="0"/>
            </a:br>
            <a:r>
              <a:rPr lang="zh-TW" altLang="zh-TW" sz="2200" cap="none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latin typeface="+mj-ea"/>
                <a:cs typeface="新細明體" panose="02020500000000000000" pitchFamily="18" charset="-120"/>
              </a:rPr>
              <a:t>（</a:t>
            </a:r>
            <a:r>
              <a:rPr lang="en-US" altLang="zh-TW" sz="2200" cap="none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latin typeface="+mj-ea"/>
                <a:cs typeface="新細明體" panose="02020500000000000000" pitchFamily="18" charset="-120"/>
              </a:rPr>
              <a:t>1958</a:t>
            </a:r>
            <a:r>
              <a:rPr lang="zh-TW" altLang="en-US" sz="2200" cap="none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latin typeface="+mj-ea"/>
                <a:cs typeface="新細明體" panose="02020500000000000000" pitchFamily="18" charset="-120"/>
              </a:rPr>
              <a:t>年</a:t>
            </a:r>
            <a:r>
              <a:rPr lang="en-US" altLang="zh-TW" sz="2200" cap="none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latin typeface="+mj-ea"/>
                <a:cs typeface="新細明體" panose="02020500000000000000" pitchFamily="18" charset="-120"/>
              </a:rPr>
              <a:t>9</a:t>
            </a:r>
            <a:r>
              <a:rPr lang="zh-TW" altLang="en-US" sz="2200" cap="none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latin typeface="+mj-ea"/>
                <a:cs typeface="新細明體" panose="02020500000000000000" pitchFamily="18" charset="-120"/>
              </a:rPr>
              <a:t>月</a:t>
            </a:r>
            <a:r>
              <a:rPr lang="en-US" altLang="zh-TW" sz="2200" cap="none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latin typeface="+mj-ea"/>
                <a:cs typeface="新細明體" panose="02020500000000000000" pitchFamily="18" charset="-120"/>
              </a:rPr>
              <a:t>11</a:t>
            </a:r>
            <a:r>
              <a:rPr lang="zh-TW" altLang="en-US" sz="2200" cap="none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latin typeface="+mj-ea"/>
                <a:cs typeface="新細明體" panose="02020500000000000000" pitchFamily="18" charset="-120"/>
              </a:rPr>
              <a:t>日－</a:t>
            </a:r>
            <a:r>
              <a:rPr lang="en-US" altLang="zh-TW" sz="2200" cap="none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latin typeface="+mj-ea"/>
                <a:cs typeface="新細明體" panose="02020500000000000000" pitchFamily="18" charset="-120"/>
              </a:rPr>
              <a:t>2013</a:t>
            </a:r>
            <a:r>
              <a:rPr lang="zh-TW" altLang="en-US" sz="2200" cap="none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latin typeface="+mj-ea"/>
                <a:cs typeface="新細明體" panose="02020500000000000000" pitchFamily="18" charset="-120"/>
              </a:rPr>
              <a:t>年</a:t>
            </a:r>
            <a:r>
              <a:rPr lang="en-US" altLang="zh-TW" sz="2200" cap="none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latin typeface="+mj-ea"/>
                <a:cs typeface="新細明體" panose="02020500000000000000" pitchFamily="18" charset="-120"/>
              </a:rPr>
              <a:t>8</a:t>
            </a:r>
            <a:r>
              <a:rPr lang="zh-TW" altLang="en-US" sz="2200" cap="none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latin typeface="+mj-ea"/>
                <a:cs typeface="新細明體" panose="02020500000000000000" pitchFamily="18" charset="-120"/>
              </a:rPr>
              <a:t>月</a:t>
            </a:r>
            <a:r>
              <a:rPr lang="en-US" altLang="zh-TW" sz="2200" cap="none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latin typeface="+mj-ea"/>
                <a:cs typeface="新細明體" panose="02020500000000000000" pitchFamily="18" charset="-120"/>
              </a:rPr>
              <a:t>24</a:t>
            </a:r>
            <a:r>
              <a:rPr lang="zh-TW" altLang="en-US" sz="2200" cap="none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latin typeface="+mj-ea"/>
                <a:cs typeface="新細明體" panose="02020500000000000000" pitchFamily="18" charset="-120"/>
              </a:rPr>
              <a:t>日）</a:t>
            </a:r>
            <a:br>
              <a:rPr lang="zh-TW" altLang="en-US" sz="2200" cap="none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latin typeface="+mj-ea"/>
                <a:cs typeface="新細明體" panose="02020500000000000000" pitchFamily="18" charset="-120"/>
              </a:rPr>
            </a:br>
            <a:endParaRPr lang="zh-TW" altLang="en-US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0" y="73979"/>
            <a:ext cx="36017842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ea"/>
                <a:ea typeface="+mj-ea"/>
                <a:cs typeface="新細明體" panose="02020500000000000000" pitchFamily="18" charset="-120"/>
              </a:rPr>
              <a:t>臺灣</a:t>
            </a:r>
            <a:r>
              <a: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ea"/>
                <a:ea typeface="+mj-ea"/>
                <a:cs typeface="新細明體" panose="02020500000000000000" pitchFamily="18" charset="-120"/>
                <a:hlinkClick r:id="rId2" tooltip="高雄市"/>
              </a:rPr>
              <a:t>高雄市</a:t>
            </a:r>
            <a:r>
              <a: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ea"/>
                <a:ea typeface="+mj-ea"/>
                <a:cs typeface="新細明體" panose="02020500000000000000" pitchFamily="18" charset="-120"/>
              </a:rPr>
              <a:t>美濃客家人，赴韓國中央大學攻讀研究所，</a:t>
            </a:r>
            <a:endParaRPr kumimoji="0" lang="en-US" altLang="zh-TW" sz="3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+mj-ea"/>
              <a:ea typeface="+mj-ea"/>
              <a:cs typeface="新細明體" panose="02020500000000000000" pitchFamily="18" charset="-120"/>
            </a:endParaRP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TW" altLang="en-US" sz="32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  <a:cs typeface="新細明體" panose="02020500000000000000" pitchFamily="18" charset="-120"/>
              </a:rPr>
              <a:t> </a:t>
            </a:r>
            <a:r>
              <a:rPr lang="zh-TW" altLang="en-US" sz="3200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  <a:cs typeface="新細明體" panose="02020500000000000000" pitchFamily="18" charset="-120"/>
              </a:rPr>
              <a:t>   </a:t>
            </a:r>
            <a:r>
              <a: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ea"/>
                <a:ea typeface="+mj-ea"/>
                <a:cs typeface="新細明體" panose="02020500000000000000" pitchFamily="18" charset="-120"/>
              </a:rPr>
              <a:t>成為中華職棒史上首位具有碩士學位的總教練。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ea"/>
                <a:ea typeface="+mj-ea"/>
                <a:cs typeface="新細明體" panose="02020500000000000000" pitchFamily="18" charset="-120"/>
              </a:rPr>
              <a:t>擅長球路為蝴蝶球。球員退役後，曾擔任</a:t>
            </a:r>
            <a:r>
              <a: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ea"/>
                <a:ea typeface="+mj-ea"/>
                <a:cs typeface="新細明體" panose="02020500000000000000" pitchFamily="18" charset="-120"/>
                <a:hlinkClick r:id="rId3" tooltip="味全龍"/>
              </a:rPr>
              <a:t>味全龍</a:t>
            </a:r>
            <a:r>
              <a: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ea"/>
                <a:ea typeface="+mj-ea"/>
                <a:cs typeface="新細明體" panose="02020500000000000000" pitchFamily="18" charset="-120"/>
              </a:rPr>
              <a:t>、</a:t>
            </a:r>
            <a:endParaRPr kumimoji="0" lang="en-US" altLang="zh-TW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j-ea"/>
              <a:ea typeface="+mj-ea"/>
              <a:cs typeface="新細明體" panose="02020500000000000000" pitchFamily="18" charset="-120"/>
            </a:endParaRP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TW" altLang="en-US" sz="3200" dirty="0" smtClean="0">
                <a:solidFill>
                  <a:srgbClr val="FFFF00"/>
                </a:solidFill>
                <a:latin typeface="+mj-ea"/>
                <a:ea typeface="+mj-ea"/>
                <a:cs typeface="新細明體" panose="02020500000000000000" pitchFamily="18" charset="-120"/>
                <a:hlinkClick r:id="rId4" tooltip="義大犀牛"/>
              </a:rPr>
              <a:t>    </a:t>
            </a:r>
            <a:r>
              <a: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ea"/>
                <a:ea typeface="+mj-ea"/>
                <a:cs typeface="新細明體" panose="02020500000000000000" pitchFamily="18" charset="-120"/>
                <a:hlinkClick r:id="rId4" tooltip="義大犀牛"/>
              </a:rPr>
              <a:t>義大犀牛</a:t>
            </a:r>
            <a:r>
              <a: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ea"/>
                <a:ea typeface="+mj-ea"/>
                <a:cs typeface="新細明體" panose="02020500000000000000" pitchFamily="18" charset="-120"/>
              </a:rPr>
              <a:t>隊總教練，職棒教練生涯共計</a:t>
            </a:r>
            <a:r>
              <a:rPr kumimoji="0" lang="en-US" altLang="zh-TW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ea"/>
                <a:ea typeface="+mj-ea"/>
                <a:cs typeface="新細明體" panose="02020500000000000000" pitchFamily="18" charset="-120"/>
              </a:rPr>
              <a:t>715</a:t>
            </a:r>
            <a:r>
              <a: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ea"/>
                <a:ea typeface="+mj-ea"/>
                <a:cs typeface="新細明體" panose="02020500000000000000" pitchFamily="18" charset="-120"/>
              </a:rPr>
              <a:t>勝。</a:t>
            </a:r>
            <a:endParaRPr kumimoji="0" lang="en-US" altLang="zh-TW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j-ea"/>
              <a:ea typeface="+mj-ea"/>
              <a:cs typeface="新細明體" panose="02020500000000000000" pitchFamily="18" charset="-12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ea"/>
                <a:ea typeface="+mj-ea"/>
                <a:cs typeface="新細明體" panose="02020500000000000000" pitchFamily="18" charset="-120"/>
              </a:rPr>
              <a:t>徐總帶兵一向嚴謹，亦充滿著個人色彩，不但有「鐵血教頭」之稱</a:t>
            </a:r>
            <a:endParaRPr kumimoji="0" lang="en-US" altLang="zh-TW" sz="3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+mj-ea"/>
              <a:ea typeface="+mj-ea"/>
              <a:cs typeface="新細明體" panose="02020500000000000000" pitchFamily="18" charset="-120"/>
            </a:endParaRP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ea"/>
                <a:ea typeface="+mj-ea"/>
                <a:cs typeface="新細明體" panose="02020500000000000000" pitchFamily="18" charset="-120"/>
              </a:rPr>
              <a:t>   也是</a:t>
            </a:r>
            <a:r>
              <a: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ea"/>
                <a:ea typeface="+mj-ea"/>
                <a:cs typeface="新細明體" panose="02020500000000000000" pitchFamily="18" charset="-120"/>
                <a:hlinkClick r:id="rId5" tooltip="中華職棒"/>
              </a:rPr>
              <a:t>中華職棒</a:t>
            </a:r>
            <a:r>
              <a: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ea"/>
                <a:ea typeface="+mj-ea"/>
                <a:cs typeface="新細明體" panose="02020500000000000000" pitchFamily="18" charset="-120"/>
              </a:rPr>
              <a:t>第一個被驅逐出場，球迷暱稱他「魔術師」「徐總」。</a:t>
            </a:r>
            <a:endParaRPr kumimoji="0" lang="en-US" altLang="zh-TW" sz="3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+mj-ea"/>
              <a:ea typeface="+mj-ea"/>
              <a:cs typeface="新細明體" panose="02020500000000000000" pitchFamily="18" charset="-12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zh-TW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ea"/>
                <a:ea typeface="+mj-ea"/>
                <a:cs typeface="新細明體" panose="02020500000000000000" pitchFamily="18" charset="-120"/>
              </a:rPr>
              <a:t>2013</a:t>
            </a:r>
            <a:r>
              <a: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ea"/>
                <a:ea typeface="+mj-ea"/>
                <a:cs typeface="新細明體" panose="02020500000000000000" pitchFamily="18" charset="-120"/>
              </a:rPr>
              <a:t>年</a:t>
            </a:r>
            <a:r>
              <a:rPr kumimoji="0" lang="en-US" altLang="zh-TW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ea"/>
                <a:ea typeface="+mj-ea"/>
                <a:cs typeface="新細明體" panose="02020500000000000000" pitchFamily="18" charset="-120"/>
              </a:rPr>
              <a:t>8</a:t>
            </a:r>
            <a:r>
              <a: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ea"/>
                <a:ea typeface="+mj-ea"/>
                <a:cs typeface="新細明體" panose="02020500000000000000" pitchFamily="18" charset="-120"/>
              </a:rPr>
              <a:t>月</a:t>
            </a:r>
            <a:r>
              <a:rPr kumimoji="0" lang="en-US" altLang="zh-TW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ea"/>
                <a:ea typeface="+mj-ea"/>
                <a:cs typeface="新細明體" panose="02020500000000000000" pitchFamily="18" charset="-120"/>
              </a:rPr>
              <a:t>24</a:t>
            </a:r>
            <a:r>
              <a: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ea"/>
                <a:ea typeface="+mj-ea"/>
                <a:cs typeface="新細明體" panose="02020500000000000000" pitchFamily="18" charset="-120"/>
              </a:rPr>
              <a:t>日因心肌梗塞辭世，享年</a:t>
            </a:r>
            <a:r>
              <a:rPr kumimoji="0" lang="en-US" altLang="zh-TW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ea"/>
                <a:ea typeface="+mj-ea"/>
                <a:cs typeface="新細明體" panose="02020500000000000000" pitchFamily="18" charset="-120"/>
              </a:rPr>
              <a:t>55</a:t>
            </a:r>
            <a:r>
              <a: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ea"/>
                <a:ea typeface="+mj-ea"/>
                <a:cs typeface="新細明體" panose="02020500000000000000" pitchFamily="18" charset="-120"/>
              </a:rPr>
              <a:t>歲。義大犀牛隊將</a:t>
            </a:r>
            <a:endParaRPr kumimoji="0" lang="en-US" altLang="zh-TW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j-ea"/>
              <a:ea typeface="+mj-ea"/>
              <a:cs typeface="新細明體" panose="02020500000000000000" pitchFamily="18" charset="-120"/>
            </a:endParaRP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TW" altLang="en-US" sz="32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  <a:cs typeface="新細明體" panose="02020500000000000000" pitchFamily="18" charset="-120"/>
              </a:rPr>
              <a:t> </a:t>
            </a:r>
            <a:r>
              <a:rPr lang="zh-TW" altLang="en-US" sz="3200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  <a:cs typeface="新細明體" panose="02020500000000000000" pitchFamily="18" charset="-120"/>
              </a:rPr>
              <a:t>  </a:t>
            </a:r>
            <a:r>
              <a: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ea"/>
                <a:ea typeface="+mj-ea"/>
                <a:cs typeface="新細明體" panose="02020500000000000000" pitchFamily="18" charset="-120"/>
              </a:rPr>
              <a:t>徐生明</a:t>
            </a:r>
            <a:r>
              <a:rPr kumimoji="0" lang="en-US" altLang="zh-TW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ea"/>
                <a:ea typeface="+mj-ea"/>
                <a:cs typeface="新細明體" panose="02020500000000000000" pitchFamily="18" charset="-120"/>
              </a:rPr>
              <a:t>85</a:t>
            </a:r>
            <a:r>
              <a: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ea"/>
                <a:ea typeface="+mj-ea"/>
                <a:cs typeface="新細明體" panose="02020500000000000000" pitchFamily="18" charset="-120"/>
              </a:rPr>
              <a:t>號球衣正式引退。</a:t>
            </a:r>
            <a:endParaRPr kumimoji="0" lang="en-US" altLang="zh-TW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j-ea"/>
              <a:ea typeface="+mj-ea"/>
              <a:cs typeface="新細明體" panose="02020500000000000000" pitchFamily="18" charset="-12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zh-TW" sz="3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ea"/>
                <a:ea typeface="+mj-ea"/>
                <a:cs typeface="新細明體" panose="02020500000000000000" pitchFamily="18" charset="-120"/>
                <a:hlinkClick r:id="rId6" tooltip="2013年"/>
              </a:rPr>
              <a:t>2013</a:t>
            </a:r>
            <a:r>
              <a: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ea"/>
                <a:ea typeface="+mj-ea"/>
                <a:cs typeface="新細明體" panose="02020500000000000000" pitchFamily="18" charset="-120"/>
                <a:hlinkClick r:id="rId6" tooltip="2013年"/>
              </a:rPr>
              <a:t>年</a:t>
            </a:r>
            <a:r>
              <a:rPr kumimoji="0" lang="en-US" altLang="zh-TW" sz="3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ea"/>
                <a:ea typeface="+mj-ea"/>
                <a:cs typeface="新細明體" panose="02020500000000000000" pitchFamily="18" charset="-120"/>
                <a:hlinkClick r:id="rId7" tooltip="12月18日"/>
              </a:rPr>
              <a:t>12</a:t>
            </a:r>
            <a:r>
              <a: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ea"/>
                <a:ea typeface="+mj-ea"/>
                <a:cs typeface="新細明體" panose="02020500000000000000" pitchFamily="18" charset="-120"/>
                <a:hlinkClick r:id="rId7" tooltip="12月18日"/>
              </a:rPr>
              <a:t>月</a:t>
            </a:r>
            <a:r>
              <a:rPr kumimoji="0" lang="en-US" altLang="zh-TW" sz="3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ea"/>
                <a:ea typeface="+mj-ea"/>
                <a:cs typeface="新細明體" panose="02020500000000000000" pitchFamily="18" charset="-120"/>
                <a:hlinkClick r:id="rId7" tooltip="12月18日"/>
              </a:rPr>
              <a:t>18</a:t>
            </a:r>
            <a:r>
              <a: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ea"/>
                <a:ea typeface="+mj-ea"/>
                <a:cs typeface="新細明體" panose="02020500000000000000" pitchFamily="18" charset="-120"/>
                <a:hlinkClick r:id="rId7" tooltip="12月18日"/>
              </a:rPr>
              <a:t>日</a:t>
            </a:r>
            <a:r>
              <a: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ea"/>
                <a:ea typeface="+mj-ea"/>
                <a:cs typeface="新細明體" panose="02020500000000000000" pitchFamily="18" charset="-120"/>
              </a:rPr>
              <a:t>獲頒</a:t>
            </a:r>
            <a:r>
              <a: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ea"/>
                <a:ea typeface="+mj-ea"/>
                <a:cs typeface="新細明體" panose="02020500000000000000" pitchFamily="18" charset="-120"/>
                <a:hlinkClick r:id="rId8" tooltip="教育部體育署"/>
              </a:rPr>
              <a:t>教育部體育署</a:t>
            </a:r>
            <a:r>
              <a: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ea"/>
                <a:ea typeface="+mj-ea"/>
                <a:cs typeface="新細明體" panose="02020500000000000000" pitchFamily="18" charset="-120"/>
              </a:rPr>
              <a:t>之</a:t>
            </a:r>
            <a:r>
              <a: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ea"/>
                <a:ea typeface="+mj-ea"/>
                <a:cs typeface="新細明體" panose="02020500000000000000" pitchFamily="18" charset="-120"/>
              </a:rPr>
              <a:t>「</a:t>
            </a:r>
            <a:r>
              <a:rPr kumimoji="0" lang="en-US" altLang="zh-TW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ea"/>
                <a:ea typeface="+mj-ea"/>
                <a:cs typeface="新細明體" panose="02020500000000000000" pitchFamily="18" charset="-120"/>
              </a:rPr>
              <a:t>102</a:t>
            </a:r>
            <a:r>
              <a: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ea"/>
                <a:ea typeface="+mj-ea"/>
                <a:cs typeface="新細明體" panose="02020500000000000000" pitchFamily="18" charset="-120"/>
              </a:rPr>
              <a:t>年精英獎終身成就獎」</a:t>
            </a:r>
            <a:endParaRPr kumimoji="0" lang="zh-TW" altLang="en-US" sz="3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682408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029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5620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030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10455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030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49304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030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52136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018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98380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014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29750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014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75587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014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81269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014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24852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015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4006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9008428" cy="1507067"/>
          </a:xfrm>
        </p:spPr>
        <p:txBody>
          <a:bodyPr>
            <a:noAutofit/>
          </a:bodyPr>
          <a:lstStyle/>
          <a:p>
            <a:r>
              <a:rPr lang="zh-TW" altLang="en-US" sz="4800" dirty="0" smtClean="0"/>
              <a:t>人物採訪</a:t>
            </a:r>
            <a:r>
              <a:rPr lang="en-US" altLang="zh-TW" sz="4800" dirty="0" smtClean="0"/>
              <a:t>—</a:t>
            </a:r>
            <a:r>
              <a:rPr lang="zh-TW" altLang="en-US" sz="4800" dirty="0" smtClean="0"/>
              <a:t>義大犀牛黃煚隆教練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715397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016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53361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019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05516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/>
              <a:t>徐總重要文物介紹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837849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020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字方塊 2"/>
          <p:cNvSpPr txBox="1"/>
          <p:nvPr/>
        </p:nvSpPr>
        <p:spPr>
          <a:xfrm>
            <a:off x="3915508" y="5205046"/>
            <a:ext cx="67524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FFFF00"/>
                </a:solidFill>
              </a:rPr>
              <a:t>退役的</a:t>
            </a:r>
            <a:r>
              <a:rPr lang="en-US" altLang="zh-TW" sz="4400" b="1" dirty="0" smtClean="0">
                <a:solidFill>
                  <a:srgbClr val="FFFF00"/>
                </a:solidFill>
              </a:rPr>
              <a:t>85</a:t>
            </a:r>
            <a:r>
              <a:rPr lang="zh-TW" altLang="en-US" sz="4400" b="1" dirty="0" smtClean="0">
                <a:solidFill>
                  <a:srgbClr val="FFFF00"/>
                </a:solidFill>
              </a:rPr>
              <a:t>號球衣</a:t>
            </a:r>
            <a:endParaRPr lang="zh-TW" altLang="en-US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8547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020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字方塊 2"/>
          <p:cNvSpPr txBox="1"/>
          <p:nvPr/>
        </p:nvSpPr>
        <p:spPr>
          <a:xfrm>
            <a:off x="5795890" y="4825218"/>
            <a:ext cx="67524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FFFF00"/>
                </a:solidFill>
              </a:rPr>
              <a:t>最後倒下的沙發</a:t>
            </a:r>
            <a:endParaRPr lang="zh-TW" altLang="en-US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2966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020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字方塊 2"/>
          <p:cNvSpPr txBox="1"/>
          <p:nvPr/>
        </p:nvSpPr>
        <p:spPr>
          <a:xfrm>
            <a:off x="4346917" y="4811151"/>
            <a:ext cx="67524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FFFF00"/>
                </a:solidFill>
              </a:rPr>
              <a:t>最愛的正式西裝</a:t>
            </a:r>
            <a:endParaRPr lang="zh-TW" altLang="en-US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7913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020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字方塊 2"/>
          <p:cNvSpPr txBox="1"/>
          <p:nvPr/>
        </p:nvSpPr>
        <p:spPr>
          <a:xfrm>
            <a:off x="7624690" y="5303519"/>
            <a:ext cx="67524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FFFF00"/>
                </a:solidFill>
              </a:rPr>
              <a:t>王貞治的親筆贈言</a:t>
            </a:r>
            <a:endParaRPr lang="zh-TW" altLang="en-US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3527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020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字方塊 2"/>
          <p:cNvSpPr txBox="1"/>
          <p:nvPr/>
        </p:nvSpPr>
        <p:spPr>
          <a:xfrm>
            <a:off x="407964" y="2926079"/>
            <a:ext cx="67524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FFFF00"/>
                </a:solidFill>
              </a:rPr>
              <a:t>徐總的老花眼鏡</a:t>
            </a:r>
            <a:endParaRPr lang="zh-TW" altLang="en-US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5888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/>
              <a:t>活動花絮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395413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018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字方塊 2"/>
          <p:cNvSpPr txBox="1"/>
          <p:nvPr/>
        </p:nvSpPr>
        <p:spPr>
          <a:xfrm>
            <a:off x="3151165" y="487859"/>
            <a:ext cx="67524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FFFF00"/>
                </a:solidFill>
              </a:rPr>
              <a:t>跟美濃國小團隊合</a:t>
            </a:r>
            <a:r>
              <a:rPr lang="zh-TW" altLang="en-US" sz="4400" b="1" dirty="0" smtClean="0">
                <a:solidFill>
                  <a:srgbClr val="FFFF00"/>
                </a:solidFill>
              </a:rPr>
              <a:t>照</a:t>
            </a:r>
            <a:endParaRPr lang="zh-TW" altLang="en-US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64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011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50265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014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字方塊 2"/>
          <p:cNvSpPr txBox="1"/>
          <p:nvPr/>
        </p:nvSpPr>
        <p:spPr>
          <a:xfrm>
            <a:off x="280988" y="5502772"/>
            <a:ext cx="67524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FFFF00"/>
                </a:solidFill>
              </a:rPr>
              <a:t>義大職棒的球員訓練室</a:t>
            </a:r>
            <a:endParaRPr lang="zh-TW" altLang="en-US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3968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4936" y="885825"/>
            <a:ext cx="6943725" cy="45720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137" y="381000"/>
            <a:ext cx="4572000" cy="609600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5553075" y="5707559"/>
            <a:ext cx="67524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FFFF00"/>
                </a:solidFill>
              </a:rPr>
              <a:t>高國輝耶</a:t>
            </a:r>
            <a:r>
              <a:rPr lang="en-US" altLang="zh-TW" sz="4400" b="1" dirty="0" smtClean="0">
                <a:solidFill>
                  <a:srgbClr val="FFFF00"/>
                </a:solidFill>
              </a:rPr>
              <a:t>~</a:t>
            </a:r>
            <a:r>
              <a:rPr lang="zh-TW" altLang="en-US" sz="4400" b="1" dirty="0" smtClean="0">
                <a:solidFill>
                  <a:srgbClr val="FFFF00"/>
                </a:solidFill>
              </a:rPr>
              <a:t>老師也瘋狂</a:t>
            </a:r>
            <a:r>
              <a:rPr lang="en-US" altLang="zh-TW" sz="4400" b="1" dirty="0">
                <a:solidFill>
                  <a:srgbClr val="FFFF00"/>
                </a:solidFill>
              </a:rPr>
              <a:t>!</a:t>
            </a:r>
            <a:endParaRPr lang="zh-TW" altLang="en-US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589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730326" y="1041009"/>
            <a:ext cx="84406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/>
              <a:t>更多研究成果請</a:t>
            </a:r>
            <a:endParaRPr lang="en-US" altLang="zh-TW" sz="4800" dirty="0" smtClean="0"/>
          </a:p>
          <a:p>
            <a:r>
              <a:rPr lang="zh-TW" altLang="en-US" sz="4800" dirty="0" smtClean="0"/>
              <a:t>至</a:t>
            </a:r>
            <a:r>
              <a:rPr lang="zh-TW" altLang="en-US" sz="4800" dirty="0" smtClean="0">
                <a:solidFill>
                  <a:srgbClr val="FF0000"/>
                </a:solidFill>
              </a:rPr>
              <a:t>百苓大樓穿堂   </a:t>
            </a:r>
            <a:r>
              <a:rPr lang="zh-TW" altLang="en-US" sz="4800" dirty="0" smtClean="0"/>
              <a:t>參觀</a:t>
            </a:r>
            <a:endParaRPr lang="en-US" altLang="zh-TW" sz="4800" dirty="0" smtClean="0"/>
          </a:p>
          <a:p>
            <a:endParaRPr lang="en-US" altLang="zh-TW" sz="4800" dirty="0" smtClean="0"/>
          </a:p>
          <a:p>
            <a:r>
              <a:rPr lang="zh-TW" altLang="en-US" sz="4800" dirty="0" smtClean="0"/>
              <a:t>參與</a:t>
            </a:r>
            <a:r>
              <a:rPr lang="en-US" altLang="zh-TW" sz="4800" dirty="0" smtClean="0"/>
              <a:t>……….</a:t>
            </a:r>
          </a:p>
          <a:p>
            <a:r>
              <a:rPr lang="zh-TW" altLang="en-US" sz="4800" dirty="0" smtClean="0"/>
              <a:t>台灣棒球</a:t>
            </a:r>
            <a:endParaRPr lang="en-US" altLang="zh-TW" sz="4800" dirty="0" smtClean="0"/>
          </a:p>
          <a:p>
            <a:r>
              <a:rPr lang="zh-TW" altLang="en-US" sz="4800" dirty="0" smtClean="0"/>
              <a:t>「</a:t>
            </a:r>
            <a:r>
              <a:rPr lang="zh-TW" altLang="en-US" sz="4800" dirty="0" smtClean="0">
                <a:solidFill>
                  <a:srgbClr val="FF0000"/>
                </a:solidFill>
              </a:rPr>
              <a:t>生</a:t>
            </a:r>
            <a:r>
              <a:rPr lang="zh-TW" altLang="en-US" sz="4800" dirty="0" smtClean="0"/>
              <a:t>生不息  </a:t>
            </a:r>
            <a:r>
              <a:rPr lang="zh-TW" altLang="en-US" sz="4800" dirty="0" smtClean="0">
                <a:solidFill>
                  <a:srgbClr val="FF0000"/>
                </a:solidFill>
              </a:rPr>
              <a:t>明</a:t>
            </a:r>
            <a:r>
              <a:rPr lang="zh-TW" altLang="en-US" sz="4800" dirty="0" smtClean="0"/>
              <a:t>日飛揚」活動</a:t>
            </a:r>
            <a:endParaRPr lang="en-US" altLang="zh-TW" sz="4800" dirty="0" smtClean="0"/>
          </a:p>
        </p:txBody>
      </p:sp>
    </p:spTree>
    <p:extLst>
      <p:ext uri="{BB962C8B-B14F-4D97-AF65-F5344CB8AC3E}">
        <p14:creationId xmlns:p14="http://schemas.microsoft.com/office/powerpoint/2010/main" val="37790255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842868" y="1659988"/>
            <a:ext cx="60491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/>
              <a:t>以上簡報由</a:t>
            </a:r>
            <a:endParaRPr lang="en-US" altLang="zh-TW" sz="4800" dirty="0" smtClean="0"/>
          </a:p>
          <a:p>
            <a:r>
              <a:rPr lang="zh-TW" altLang="en-US" sz="4800" dirty="0" smtClean="0">
                <a:solidFill>
                  <a:srgbClr val="7030A0"/>
                </a:solidFill>
              </a:rPr>
              <a:t>高雄市苓洲國民小學</a:t>
            </a:r>
            <a:endParaRPr lang="en-US" altLang="zh-TW" sz="4800" dirty="0" smtClean="0">
              <a:solidFill>
                <a:srgbClr val="7030A0"/>
              </a:solidFill>
            </a:endParaRPr>
          </a:p>
          <a:p>
            <a:r>
              <a:rPr lang="zh-TW" altLang="en-US" sz="4800" dirty="0" smtClean="0">
                <a:solidFill>
                  <a:srgbClr val="7030A0"/>
                </a:solidFill>
              </a:rPr>
              <a:t>高雄市美濃國民小學</a:t>
            </a:r>
            <a:endParaRPr lang="en-US" altLang="zh-TW" sz="4800" dirty="0" smtClean="0">
              <a:solidFill>
                <a:srgbClr val="7030A0"/>
              </a:solidFill>
            </a:endParaRPr>
          </a:p>
          <a:p>
            <a:r>
              <a:rPr lang="zh-TW" altLang="en-US" sz="4800" dirty="0" smtClean="0"/>
              <a:t>  共同製作</a:t>
            </a:r>
            <a:endParaRPr lang="zh-TW" altLang="en-US" sz="48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2644726" y="5289452"/>
            <a:ext cx="55567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/>
              <a:t>~</a:t>
            </a:r>
            <a:r>
              <a:rPr lang="zh-TW" altLang="en-US" sz="4400" dirty="0" smtClean="0"/>
              <a:t>感謝聆聽</a:t>
            </a:r>
            <a:r>
              <a:rPr lang="en-US" altLang="zh-TW" sz="4400" dirty="0" smtClean="0"/>
              <a:t>~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476073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011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7662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012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0799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012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4842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013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3376810"/>
      </p:ext>
    </p:extLst>
  </p:cSld>
  <p:clrMapOvr>
    <a:masterClrMapping/>
  </p:clrMapOvr>
</p:sld>
</file>

<file path=ppt/theme/theme1.xml><?xml version="1.0" encoding="utf-8"?>
<a:theme xmlns:a="http://schemas.openxmlformats.org/drawingml/2006/main" name="切割線">
  <a:themeElements>
    <a:clrScheme name="切割線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切割線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切割線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</TotalTime>
  <Words>371</Words>
  <Application>Microsoft Office PowerPoint</Application>
  <PresentationFormat>寬螢幕</PresentationFormat>
  <Paragraphs>42</Paragraphs>
  <Slides>53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53</vt:i4>
      </vt:variant>
    </vt:vector>
  </HeadingPairs>
  <TitlesOfParts>
    <vt:vector size="59" baseType="lpstr">
      <vt:lpstr>微軟正黑體</vt:lpstr>
      <vt:lpstr>新細明體</vt:lpstr>
      <vt:lpstr>Calibri</vt:lpstr>
      <vt:lpstr>Century Gothic</vt:lpstr>
      <vt:lpstr>Wingdings 3</vt:lpstr>
      <vt:lpstr>切割線</vt:lpstr>
      <vt:lpstr>棒球魔術師—徐生明總教練</vt:lpstr>
      <vt:lpstr>研究源起</vt:lpstr>
      <vt:lpstr>徐生明總教練的精采一生 （1958年9月11日－2013年8月24日） </vt:lpstr>
      <vt:lpstr>人物採訪—義大犀牛黃煚隆教練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人物採訪—徐師母謝榮瑤女士</vt:lpstr>
      <vt:lpstr>PowerPoint 簡報</vt:lpstr>
      <vt:lpstr>PowerPoint 簡報</vt:lpstr>
      <vt:lpstr>PowerPoint 簡報</vt:lpstr>
      <vt:lpstr>PowerPoint 簡報</vt:lpstr>
      <vt:lpstr>PowerPoint 簡報</vt:lpstr>
      <vt:lpstr>人物採訪—好友古錦松教授</vt:lpstr>
      <vt:lpstr>PowerPoint 簡報</vt:lpstr>
      <vt:lpstr>PowerPoint 簡報</vt:lpstr>
      <vt:lpstr>PowerPoint 簡報</vt:lpstr>
      <vt:lpstr>人物採訪—親人、鄰居</vt:lpstr>
      <vt:lpstr>PowerPoint 簡報</vt:lpstr>
      <vt:lpstr>PowerPoint 簡報</vt:lpstr>
      <vt:lpstr>PowerPoint 簡報</vt:lpstr>
      <vt:lpstr>志工服務、問卷調查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徐總重要文物介紹</vt:lpstr>
      <vt:lpstr>PowerPoint 簡報</vt:lpstr>
      <vt:lpstr>PowerPoint 簡報</vt:lpstr>
      <vt:lpstr>PowerPoint 簡報</vt:lpstr>
      <vt:lpstr>PowerPoint 簡報</vt:lpstr>
      <vt:lpstr>PowerPoint 簡報</vt:lpstr>
      <vt:lpstr>活動花絮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棒球魔術師—徐生明總教練</dc:title>
  <dc:creator>ljps7</dc:creator>
  <cp:lastModifiedBy>ljps7</cp:lastModifiedBy>
  <cp:revision>6</cp:revision>
  <dcterms:created xsi:type="dcterms:W3CDTF">2014-01-09T13:08:49Z</dcterms:created>
  <dcterms:modified xsi:type="dcterms:W3CDTF">2014-01-18T13:46:36Z</dcterms:modified>
</cp:coreProperties>
</file>